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CBD9E9-0123-4B9A-8B99-18D73BA65506}">
  <a:tblStyle styleId="{45CBD9E9-0123-4B9A-8B99-18D73BA6550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3"/>
    <p:restoredTop sz="94249" autoAdjust="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16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9EC0A2-596B-4799-AF18-E1327A8D3B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2A738-B431-4FC3-B25A-182F1AF5F1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2A2D2-82BF-4AB9-B809-B17BA0F7A4C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4D4AE-2D1D-4A01-BF90-EED241B0A1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44564-3A73-4B66-86C0-35231643D7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C4E86-5D04-4186-B51B-8F5ECDCD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0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0097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76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9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03504" y="501200"/>
            <a:ext cx="10972800" cy="1143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 sz="4400">
                <a:solidFill>
                  <a:schemeClr val="bg2"/>
                </a:solidFill>
                <a:latin typeface="+mj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03504" y="1644200"/>
            <a:ext cx="10972800" cy="492365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  <a:latin typeface="+mn-lt"/>
              </a:defRPr>
            </a:lvl1pPr>
            <a:lvl2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lvl2pPr>
            <a:lvl3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3pPr>
            <a:lvl4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lvl4pPr>
            <a:lvl5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/>
                <a:sym typeface="Arial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Fifth level</a:t>
            </a:r>
          </a:p>
        </p:txBody>
      </p:sp>
      <p:sp>
        <p:nvSpPr>
          <p:cNvPr id="8" name="Shape 31">
            <a:extLst>
              <a:ext uri="{FF2B5EF4-FFF2-40B4-BE49-F238E27FC236}">
                <a16:creationId xmlns:a16="http://schemas.microsoft.com/office/drawing/2014/main" id="{8D74ADFE-2FD6-4FE2-A856-B34DE71102DD}"/>
              </a:ext>
            </a:extLst>
          </p:cNvPr>
          <p:cNvSpPr/>
          <p:nvPr userDrawn="1"/>
        </p:nvSpPr>
        <p:spPr>
          <a:xfrm>
            <a:off x="9808488" y="6735337"/>
            <a:ext cx="1191600" cy="1449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2">
            <a:extLst>
              <a:ext uri="{FF2B5EF4-FFF2-40B4-BE49-F238E27FC236}">
                <a16:creationId xmlns:a16="http://schemas.microsoft.com/office/drawing/2014/main" id="{E8912FB6-2647-481C-ABA3-D2F9590FACE1}"/>
              </a:ext>
            </a:extLst>
          </p:cNvPr>
          <p:cNvSpPr/>
          <p:nvPr userDrawn="1"/>
        </p:nvSpPr>
        <p:spPr>
          <a:xfrm>
            <a:off x="11000087" y="6735336"/>
            <a:ext cx="1191913" cy="1338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Shape 33">
            <a:extLst>
              <a:ext uri="{FF2B5EF4-FFF2-40B4-BE49-F238E27FC236}">
                <a16:creationId xmlns:a16="http://schemas.microsoft.com/office/drawing/2014/main" id="{A984266B-A696-4815-A3D1-87BBC185920F}"/>
              </a:ext>
            </a:extLst>
          </p:cNvPr>
          <p:cNvSpPr/>
          <p:nvPr userDrawn="1"/>
        </p:nvSpPr>
        <p:spPr>
          <a:xfrm>
            <a:off x="0" y="6735337"/>
            <a:ext cx="1191600" cy="144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4">
            <a:extLst>
              <a:ext uri="{FF2B5EF4-FFF2-40B4-BE49-F238E27FC236}">
                <a16:creationId xmlns:a16="http://schemas.microsoft.com/office/drawing/2014/main" id="{17D21094-E0B1-42C9-ACB1-9AC4E5702BC5}"/>
              </a:ext>
            </a:extLst>
          </p:cNvPr>
          <p:cNvSpPr/>
          <p:nvPr userDrawn="1"/>
        </p:nvSpPr>
        <p:spPr>
          <a:xfrm>
            <a:off x="1191613" y="6735337"/>
            <a:ext cx="8616800" cy="1449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29">
            <a:extLst>
              <a:ext uri="{FF2B5EF4-FFF2-40B4-BE49-F238E27FC236}">
                <a16:creationId xmlns:a16="http://schemas.microsoft.com/office/drawing/2014/main" id="{68A464EF-E000-49E6-9D1A-00ED73DA08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3504" y="501200"/>
            <a:ext cx="10972800" cy="1143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 sz="4400">
                <a:solidFill>
                  <a:schemeClr val="bg2"/>
                </a:solidFill>
                <a:latin typeface="+mj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A6ADBC-363C-4218-B2F3-84B054C2FC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282" b="3216"/>
          <a:stretch/>
        </p:blipFill>
        <p:spPr>
          <a:xfrm>
            <a:off x="16" y="1878004"/>
            <a:ext cx="12192000" cy="3271563"/>
          </a:xfrm>
          <a:prstGeom prst="rect">
            <a:avLst/>
          </a:prstGeom>
        </p:spPr>
      </p:pic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7BB96C0B-D028-4D37-8E75-DC60C4BB0B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32059" y="5252467"/>
            <a:ext cx="932330" cy="93783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C941A53E-E98B-4439-B8E7-4F2D3A41E56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277758" y="5923533"/>
            <a:ext cx="1640932" cy="8394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D9D3BE5-7626-44B6-ADE2-995E833A45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7292" y="5252467"/>
            <a:ext cx="932330" cy="93783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ABFDC906-6BAE-4FF7-9E82-916044FFC35E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3272991" y="5923533"/>
            <a:ext cx="1640932" cy="8394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29" name="Text Placeholder 29">
            <a:extLst>
              <a:ext uri="{FF2B5EF4-FFF2-40B4-BE49-F238E27FC236}">
                <a16:creationId xmlns:a16="http://schemas.microsoft.com/office/drawing/2014/main" id="{2C890197-39DC-4877-97D7-F0335FA52B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22525" y="5252467"/>
            <a:ext cx="932330" cy="93783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4A99670D-C4EE-4CDA-A28A-2384B9BBB53B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5268224" y="5923533"/>
            <a:ext cx="1640932" cy="8394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AB817859-C2CD-4980-9D9C-CD479B1EFA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3675" y="5252467"/>
            <a:ext cx="932330" cy="93783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C6033741-280E-452B-8841-A1C71AD55B89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7269374" y="5923533"/>
            <a:ext cx="1640932" cy="8394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33" name="Text Placeholder 29">
            <a:extLst>
              <a:ext uri="{FF2B5EF4-FFF2-40B4-BE49-F238E27FC236}">
                <a16:creationId xmlns:a16="http://schemas.microsoft.com/office/drawing/2014/main" id="{83742B02-7C9A-4080-AB45-C3D53C87B1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24825" y="5252467"/>
            <a:ext cx="932330" cy="93783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D3F1047D-9313-4B8D-A4A6-2A30AB67C23E}"/>
              </a:ext>
            </a:extLst>
          </p:cNvPr>
          <p:cNvSpPr>
            <a:spLocks noGrp="1"/>
          </p:cNvSpPr>
          <p:nvPr>
            <p:ph type="body" sz="half" idx="19" hasCustomPrompt="1"/>
          </p:nvPr>
        </p:nvSpPr>
        <p:spPr>
          <a:xfrm>
            <a:off x="9270524" y="5923533"/>
            <a:ext cx="1640932" cy="8394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24" name="Shape 31">
            <a:extLst>
              <a:ext uri="{FF2B5EF4-FFF2-40B4-BE49-F238E27FC236}">
                <a16:creationId xmlns:a16="http://schemas.microsoft.com/office/drawing/2014/main" id="{B2839659-ED7A-4BF4-B625-37AE77DA707F}"/>
              </a:ext>
            </a:extLst>
          </p:cNvPr>
          <p:cNvSpPr/>
          <p:nvPr userDrawn="1"/>
        </p:nvSpPr>
        <p:spPr>
          <a:xfrm>
            <a:off x="9808488" y="1775104"/>
            <a:ext cx="1191600" cy="1363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5" name="Shape 32">
            <a:extLst>
              <a:ext uri="{FF2B5EF4-FFF2-40B4-BE49-F238E27FC236}">
                <a16:creationId xmlns:a16="http://schemas.microsoft.com/office/drawing/2014/main" id="{45A56840-8426-4643-9AF7-15982939DCB0}"/>
              </a:ext>
            </a:extLst>
          </p:cNvPr>
          <p:cNvSpPr/>
          <p:nvPr userDrawn="1"/>
        </p:nvSpPr>
        <p:spPr>
          <a:xfrm>
            <a:off x="11000087" y="1775104"/>
            <a:ext cx="1191913" cy="1252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6" name="Shape 33">
            <a:extLst>
              <a:ext uri="{FF2B5EF4-FFF2-40B4-BE49-F238E27FC236}">
                <a16:creationId xmlns:a16="http://schemas.microsoft.com/office/drawing/2014/main" id="{446C88ED-1BF0-47B5-B76B-6BA3674A7497}"/>
              </a:ext>
            </a:extLst>
          </p:cNvPr>
          <p:cNvSpPr/>
          <p:nvPr userDrawn="1"/>
        </p:nvSpPr>
        <p:spPr>
          <a:xfrm>
            <a:off x="0" y="1775104"/>
            <a:ext cx="1191600" cy="1363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7" name="Shape 34">
            <a:extLst>
              <a:ext uri="{FF2B5EF4-FFF2-40B4-BE49-F238E27FC236}">
                <a16:creationId xmlns:a16="http://schemas.microsoft.com/office/drawing/2014/main" id="{9F9EDB86-9B64-4DAC-A3FE-485C6B99463B}"/>
              </a:ext>
            </a:extLst>
          </p:cNvPr>
          <p:cNvSpPr/>
          <p:nvPr userDrawn="1"/>
        </p:nvSpPr>
        <p:spPr>
          <a:xfrm>
            <a:off x="1191613" y="1775104"/>
            <a:ext cx="8616800" cy="1363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88445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280567" y="2882400"/>
            <a:ext cx="76316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None/>
              <a:defRPr i="1">
                <a:solidFill>
                  <a:schemeClr val="tx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 dirty="0"/>
          </a:p>
        </p:txBody>
      </p:sp>
      <p:sp>
        <p:nvSpPr>
          <p:cNvPr id="23" name="Shape 23"/>
          <p:cNvSpPr txBox="1"/>
          <p:nvPr userDrawn="1"/>
        </p:nvSpPr>
        <p:spPr>
          <a:xfrm>
            <a:off x="4791200" y="1575225"/>
            <a:ext cx="26096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 dirty="0">
                <a:solidFill>
                  <a:schemeClr val="tx1"/>
                </a:solidFill>
              </a:rPr>
              <a:t>“</a:t>
            </a:r>
          </a:p>
        </p:txBody>
      </p:sp>
      <p:sp>
        <p:nvSpPr>
          <p:cNvPr id="24" name="Shape 24"/>
          <p:cNvSpPr/>
          <p:nvPr userDrawn="1"/>
        </p:nvSpPr>
        <p:spPr>
          <a:xfrm>
            <a:off x="7631044" y="2118732"/>
            <a:ext cx="2280400" cy="1170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5" name="Shape 25"/>
          <p:cNvSpPr/>
          <p:nvPr userDrawn="1"/>
        </p:nvSpPr>
        <p:spPr>
          <a:xfrm>
            <a:off x="9912236" y="2118732"/>
            <a:ext cx="2280400" cy="1170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6" name="Shape 26"/>
          <p:cNvSpPr/>
          <p:nvPr userDrawn="1"/>
        </p:nvSpPr>
        <p:spPr>
          <a:xfrm>
            <a:off x="0" y="2118732"/>
            <a:ext cx="2375210" cy="1170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7" name="Shape 27"/>
          <p:cNvSpPr/>
          <p:nvPr userDrawn="1"/>
        </p:nvSpPr>
        <p:spPr>
          <a:xfrm>
            <a:off x="2280567" y="2118732"/>
            <a:ext cx="2280400" cy="1170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64690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6">
            <a:extLst>
              <a:ext uri="{FF2B5EF4-FFF2-40B4-BE49-F238E27FC236}">
                <a16:creationId xmlns:a16="http://schemas.microsoft.com/office/drawing/2014/main" id="{B3408EA7-2482-4356-9B41-67744EA7D2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1792" y="274650"/>
            <a:ext cx="10972800" cy="1143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 sz="4400">
                <a:solidFill>
                  <a:schemeClr val="bg2"/>
                </a:solidFill>
                <a:latin typeface="+mj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" name="Shape 31">
            <a:extLst>
              <a:ext uri="{FF2B5EF4-FFF2-40B4-BE49-F238E27FC236}">
                <a16:creationId xmlns:a16="http://schemas.microsoft.com/office/drawing/2014/main" id="{4CF9DA42-6B1D-4488-B710-201EC98DC9B7}"/>
              </a:ext>
            </a:extLst>
          </p:cNvPr>
          <p:cNvSpPr/>
          <p:nvPr userDrawn="1"/>
        </p:nvSpPr>
        <p:spPr>
          <a:xfrm>
            <a:off x="9808488" y="6735337"/>
            <a:ext cx="1191600" cy="1449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9" name="Shape 32">
            <a:extLst>
              <a:ext uri="{FF2B5EF4-FFF2-40B4-BE49-F238E27FC236}">
                <a16:creationId xmlns:a16="http://schemas.microsoft.com/office/drawing/2014/main" id="{2152836E-8DAE-47AB-846C-531FCB52F8CB}"/>
              </a:ext>
            </a:extLst>
          </p:cNvPr>
          <p:cNvSpPr/>
          <p:nvPr userDrawn="1"/>
        </p:nvSpPr>
        <p:spPr>
          <a:xfrm>
            <a:off x="11000087" y="6735336"/>
            <a:ext cx="1191913" cy="1338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Shape 33">
            <a:extLst>
              <a:ext uri="{FF2B5EF4-FFF2-40B4-BE49-F238E27FC236}">
                <a16:creationId xmlns:a16="http://schemas.microsoft.com/office/drawing/2014/main" id="{A279E8A2-7F90-4DA0-9F46-62E0D94505EC}"/>
              </a:ext>
            </a:extLst>
          </p:cNvPr>
          <p:cNvSpPr/>
          <p:nvPr userDrawn="1"/>
        </p:nvSpPr>
        <p:spPr>
          <a:xfrm>
            <a:off x="0" y="6735337"/>
            <a:ext cx="1191600" cy="144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1" name="Shape 34">
            <a:extLst>
              <a:ext uri="{FF2B5EF4-FFF2-40B4-BE49-F238E27FC236}">
                <a16:creationId xmlns:a16="http://schemas.microsoft.com/office/drawing/2014/main" id="{2331883E-15A1-4671-B043-024F21B68265}"/>
              </a:ext>
            </a:extLst>
          </p:cNvPr>
          <p:cNvSpPr/>
          <p:nvPr userDrawn="1"/>
        </p:nvSpPr>
        <p:spPr>
          <a:xfrm>
            <a:off x="1191613" y="6735337"/>
            <a:ext cx="8616800" cy="1449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10335280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C398C4-FACF-4AD1-89F3-6B8614C2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4" y="1645920"/>
            <a:ext cx="10972800" cy="4920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5F1EFCA5-57F2-4088-9E72-31EC718E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98763"/>
            <a:ext cx="10972800" cy="1163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0" r:id="rId3"/>
    <p:sldLayoutId id="2147483659" r:id="rId4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400" b="0" i="0" u="none" strike="noStrike" cap="none">
          <a:solidFill>
            <a:schemeClr val="bg2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4572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chemeClr val="tx1"/>
        </a:buClr>
        <a:buSzTx/>
        <a:buFont typeface="Arial" panose="020B0604020202020204" pitchFamily="34" charset="0"/>
        <a:buChar char="•"/>
        <a:tabLst/>
        <a:defRPr kumimoji="0" lang="en-US" sz="30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/>
          <a:ea typeface="Lato"/>
          <a:cs typeface="Lato"/>
          <a:sym typeface="Lato"/>
        </a:defRPr>
      </a:lvl1pPr>
      <a:lvl2pPr marL="685800" marR="0" lvl="1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Calibri" panose="020F0502020204030204" pitchFamily="34" charset="0"/>
        <a:buChar char="‒"/>
        <a:tabLst/>
        <a:defRPr kumimoji="0" lang="en-US" sz="24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/>
          <a:ea typeface="Lato"/>
          <a:cs typeface="Lato"/>
          <a:sym typeface="Lato"/>
        </a:defRPr>
      </a:lvl2pPr>
      <a:lvl3pPr marL="1143000" marR="0" lvl="2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kumimoji="0" lang="en-US" sz="20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/>
          <a:ea typeface="Lato"/>
          <a:cs typeface="Lato"/>
          <a:sym typeface="Lato"/>
        </a:defRPr>
      </a:lvl3pPr>
      <a:lvl4pPr marL="1600200" marR="0" lvl="3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kumimoji="0" lang="en-US" sz="18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/>
          <a:ea typeface="Lato"/>
          <a:cs typeface="Lato"/>
          <a:sym typeface="Lato"/>
        </a:defRPr>
      </a:lvl4pPr>
      <a:lvl5pPr marL="2057400" marR="0" lvl="4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kumimoji="0" lang="en-US" sz="18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/>
          <a:ea typeface="Lato"/>
          <a:cs typeface="Lato"/>
          <a:sym typeface="Lato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projectcoldcase.org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www.youtube.com/channel/UCj2Hy-meriUWpFS2K5YVD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akitta.org/" TargetMode="External"/><Relationship Id="rId11" Type="http://schemas.openxmlformats.org/officeDocument/2006/relationships/hyperlink" Target="https://twitter.com/SAKInitiative" TargetMode="External"/><Relationship Id="rId5" Type="http://schemas.openxmlformats.org/officeDocument/2006/relationships/hyperlink" Target="mailto:sakit@rti.org" TargetMode="External"/><Relationship Id="rId15" Type="http://schemas.openxmlformats.org/officeDocument/2006/relationships/hyperlink" Target="http://www.twitter.com/projectcoldcase" TargetMode="External"/><Relationship Id="rId10" Type="http://schemas.openxmlformats.org/officeDocument/2006/relationships/hyperlink" Target="http://www.facebook.com/sakinitiative" TargetMode="External"/><Relationship Id="rId4" Type="http://schemas.openxmlformats.org/officeDocument/2006/relationships/hyperlink" Target="mailto:ryanb@projectcoldcase.org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://www.facebook.com/projectcoldca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40871E-A0D2-4F11-B274-35836A2B4B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132" y="391249"/>
            <a:ext cx="3270375" cy="1654675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61BB03-47CC-413D-BB3D-7783048AEB47}"/>
              </a:ext>
            </a:extLst>
          </p:cNvPr>
          <p:cNvSpPr txBox="1">
            <a:spLocks/>
          </p:cNvSpPr>
          <p:nvPr/>
        </p:nvSpPr>
        <p:spPr>
          <a:xfrm>
            <a:off x="1777976" y="3741917"/>
            <a:ext cx="8636048" cy="288915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Lato"/>
                <a:cs typeface="Lato"/>
                <a:sym typeface="Lato"/>
              </a:defRPr>
            </a:lvl1pPr>
            <a:lvl2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2pPr>
            <a:lvl3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3pPr>
            <a:lvl4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4pPr>
            <a:lvl5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000" b="1" dirty="0"/>
              <a:t>Project: Cold Case</a:t>
            </a:r>
          </a:p>
          <a:p>
            <a:pPr algn="ctr"/>
            <a:r>
              <a:rPr lang="en-US" sz="4000" dirty="0"/>
              <a:t>Featuring: Ryan Backmann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F019219-5EE3-4DD9-8CF5-B5376C03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98917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Meet the SAKI Experts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0A35BB-D926-400A-9196-86DDDD71C9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718" y="539845"/>
            <a:ext cx="437685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3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40871E-A0D2-4F11-B274-35836A2B4B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132" y="391249"/>
            <a:ext cx="3270375" cy="1654675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61BB03-47CC-413D-BB3D-7783048AEB47}"/>
              </a:ext>
            </a:extLst>
          </p:cNvPr>
          <p:cNvSpPr txBox="1">
            <a:spLocks/>
          </p:cNvSpPr>
          <p:nvPr/>
        </p:nvSpPr>
        <p:spPr>
          <a:xfrm>
            <a:off x="1298351" y="1592487"/>
            <a:ext cx="5339185" cy="3830756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Lato"/>
                <a:cs typeface="Lato"/>
                <a:sym typeface="Lato"/>
              </a:defRPr>
            </a:lvl1pPr>
            <a:lvl2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2pPr>
            <a:lvl3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3pPr>
            <a:lvl4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4pPr>
            <a:lvl5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600" b="1" dirty="0"/>
              <a:t>Ryan Backmann</a:t>
            </a:r>
            <a:br>
              <a:rPr lang="en-US" dirty="0"/>
            </a:br>
            <a:r>
              <a:rPr lang="en-US" dirty="0"/>
              <a:t>Founder / Executive Director </a:t>
            </a:r>
          </a:p>
          <a:p>
            <a:pPr>
              <a:spcBef>
                <a:spcPts val="0"/>
              </a:spcBef>
            </a:pPr>
            <a:r>
              <a:rPr lang="en-US" dirty="0"/>
              <a:t>Project Cold Case, Inc. </a:t>
            </a:r>
          </a:p>
          <a:p>
            <a:pPr>
              <a:spcBef>
                <a:spcPts val="0"/>
              </a:spcBef>
            </a:pPr>
            <a:r>
              <a:rPr lang="en-US" dirty="0"/>
              <a:t>10 S. Newnan St.</a:t>
            </a:r>
          </a:p>
          <a:p>
            <a:pPr>
              <a:spcBef>
                <a:spcPts val="0"/>
              </a:spcBef>
            </a:pPr>
            <a:r>
              <a:rPr lang="en-US" dirty="0"/>
              <a:t>Suite #1</a:t>
            </a:r>
          </a:p>
          <a:p>
            <a:pPr>
              <a:spcBef>
                <a:spcPts val="0"/>
              </a:spcBef>
            </a:pPr>
            <a:r>
              <a:rPr lang="en-US" dirty="0"/>
              <a:t>Jacksonville, FL 32202</a:t>
            </a:r>
          </a:p>
          <a:p>
            <a:pPr>
              <a:spcBef>
                <a:spcPts val="0"/>
              </a:spcBef>
            </a:pPr>
            <a:r>
              <a:rPr lang="en-US" dirty="0"/>
              <a:t>O: (904) 525-8080</a:t>
            </a:r>
          </a:p>
          <a:p>
            <a:pPr>
              <a:spcBef>
                <a:spcPts val="0"/>
              </a:spcBef>
            </a:pPr>
            <a:r>
              <a:rPr lang="en-US" dirty="0"/>
              <a:t>M: (904) 514-9847</a:t>
            </a:r>
          </a:p>
          <a:p>
            <a:pPr>
              <a:spcBef>
                <a:spcPts val="0"/>
              </a:spcBef>
            </a:pPr>
            <a:r>
              <a:rPr lang="en-US" dirty="0">
                <a:hlinkClick r:id="rId4"/>
              </a:rPr>
              <a:t>ryanb@projectcoldcase.org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861BB03-47CC-413D-BB3D-7783048AEB47}"/>
              </a:ext>
            </a:extLst>
          </p:cNvPr>
          <p:cNvSpPr txBox="1">
            <a:spLocks/>
          </p:cNvSpPr>
          <p:nvPr/>
        </p:nvSpPr>
        <p:spPr>
          <a:xfrm>
            <a:off x="9246766" y="2214981"/>
            <a:ext cx="2658588" cy="1472878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Lato"/>
                <a:cs typeface="Lato"/>
                <a:sym typeface="Lato"/>
              </a:defRPr>
            </a:lvl1pPr>
            <a:lvl2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‒"/>
              <a:tabLst/>
              <a:def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2pPr>
            <a:lvl3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3pPr>
            <a:lvl4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4pPr>
            <a:lvl5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dirty="0"/>
              <a:t>The SAKI TTA Team</a:t>
            </a:r>
          </a:p>
          <a:p>
            <a:r>
              <a:rPr lang="en-US" sz="2400" b="1" u="sng" dirty="0"/>
              <a:t>Helpdesk: </a:t>
            </a:r>
            <a:r>
              <a:rPr lang="en-US" sz="2400" b="1" u="sng" dirty="0">
                <a:hlinkClick r:id="rId5"/>
              </a:rPr>
              <a:t>sakitta@rti.org</a:t>
            </a:r>
            <a:endParaRPr lang="en-US" sz="2400" b="1" u="sng" dirty="0"/>
          </a:p>
          <a:p>
            <a:r>
              <a:rPr lang="en-US" sz="2400" b="1" u="sng" dirty="0"/>
              <a:t>Hotline: 1-800-957-6436</a:t>
            </a:r>
          </a:p>
          <a:p>
            <a:r>
              <a:rPr lang="en-US" sz="2400" b="1" u="sng" dirty="0"/>
              <a:t>Website: </a:t>
            </a:r>
            <a:r>
              <a:rPr lang="en-US" sz="2400" b="1" u="sng" dirty="0">
                <a:hlinkClick r:id="rId6"/>
              </a:rPr>
              <a:t>http://sakitta.org</a:t>
            </a:r>
            <a:endParaRPr lang="en-US" sz="2400" b="1" u="sng" dirty="0"/>
          </a:p>
        </p:txBody>
      </p:sp>
      <p:grpSp>
        <p:nvGrpSpPr>
          <p:cNvPr id="8" name="Group 7"/>
          <p:cNvGrpSpPr/>
          <p:nvPr/>
        </p:nvGrpSpPr>
        <p:grpSpPr>
          <a:xfrm>
            <a:off x="9138562" y="3674718"/>
            <a:ext cx="3173157" cy="1446958"/>
            <a:chOff x="5280883" y="5085960"/>
            <a:chExt cx="3173157" cy="1446958"/>
          </a:xfrm>
        </p:grpSpPr>
        <p:pic>
          <p:nvPicPr>
            <p:cNvPr id="9" name="Picture 8" descr="Image result for facebook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8749" y="5085960"/>
              <a:ext cx="606805" cy="458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Image result for twitter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883" y="5635914"/>
              <a:ext cx="644671" cy="337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470940" y="6081355"/>
              <a:ext cx="454614" cy="45156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960222" y="5163804"/>
              <a:ext cx="1571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10"/>
                </a:rPr>
                <a:t>Like our page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60221" y="5602996"/>
              <a:ext cx="24938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11"/>
                </a:rPr>
                <a:t>Follow the conversation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68535" y="6114607"/>
              <a:ext cx="24855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12"/>
                </a:rPr>
                <a:t>Watch and subscribe</a:t>
              </a:r>
              <a:endParaRPr lang="en-US" dirty="0"/>
            </a:p>
          </p:txBody>
        </p:sp>
      </p:grpSp>
      <p:sp>
        <p:nvSpPr>
          <p:cNvPr id="16" name="Title 15">
            <a:extLst>
              <a:ext uri="{FF2B5EF4-FFF2-40B4-BE49-F238E27FC236}">
                <a16:creationId xmlns:a16="http://schemas.microsoft.com/office/drawing/2014/main" id="{FF019219-5EE3-4DD9-8CF5-B5376C03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84" y="560306"/>
            <a:ext cx="10972800" cy="1143000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186835-D23C-44A8-BC6D-68E814D9824F}"/>
              </a:ext>
            </a:extLst>
          </p:cNvPr>
          <p:cNvSpPr txBox="1"/>
          <p:nvPr/>
        </p:nvSpPr>
        <p:spPr>
          <a:xfrm>
            <a:off x="1298351" y="5316651"/>
            <a:ext cx="40715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>
                <a:hlinkClick r:id="rId13"/>
              </a:rPr>
              <a:t>www.projectcoldcase.org</a:t>
            </a:r>
            <a:endParaRPr lang="en-US" sz="1800" dirty="0"/>
          </a:p>
          <a:p>
            <a:r>
              <a:rPr lang="en-US" sz="1800" u="sng" dirty="0">
                <a:hlinkClick r:id="rId14"/>
              </a:rPr>
              <a:t>www.facebook.com/projectcoldcase</a:t>
            </a:r>
            <a:endParaRPr lang="en-US" sz="1800" dirty="0"/>
          </a:p>
          <a:p>
            <a:r>
              <a:rPr lang="en-US" sz="1800" u="sng" dirty="0">
                <a:hlinkClick r:id="rId15"/>
              </a:rPr>
              <a:t>www.twitter.com/projectcoldcase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26243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SAKI Design">
      <a:dk1>
        <a:sysClr val="windowText" lastClr="000000"/>
      </a:dk1>
      <a:lt1>
        <a:srgbClr val="FFFFFF"/>
      </a:lt1>
      <a:dk2>
        <a:srgbClr val="05647A"/>
      </a:dk2>
      <a:lt2>
        <a:srgbClr val="00939F"/>
      </a:lt2>
      <a:accent1>
        <a:srgbClr val="5C293C"/>
      </a:accent1>
      <a:accent2>
        <a:srgbClr val="FFBB00"/>
      </a:accent2>
      <a:accent3>
        <a:srgbClr val="555555"/>
      </a:accent3>
      <a:accent4>
        <a:srgbClr val="C8C3BA"/>
      </a:accent4>
      <a:accent5>
        <a:srgbClr val="9ECC2C"/>
      </a:accent5>
      <a:accent6>
        <a:srgbClr val="7FA917"/>
      </a:accent6>
      <a:hlink>
        <a:srgbClr val="00939F"/>
      </a:hlink>
      <a:folHlink>
        <a:srgbClr val="5C293C"/>
      </a:folHlink>
    </a:clrScheme>
    <a:fontScheme name="Custom 3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106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Franklin Gothic Demi Cond</vt:lpstr>
      <vt:lpstr>Wingdings</vt:lpstr>
      <vt:lpstr>Antonio template</vt:lpstr>
      <vt:lpstr>Meet the SAKI Experts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Werth, Rose</dc:creator>
  <cp:lastModifiedBy>Williams, Christopher</cp:lastModifiedBy>
  <cp:revision>44</cp:revision>
  <dcterms:modified xsi:type="dcterms:W3CDTF">2020-03-30T18:48:27Z</dcterms:modified>
</cp:coreProperties>
</file>